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  <p:sldMasterId id="2147483682" r:id="rId2"/>
  </p:sldMasterIdLst>
  <p:notesMasterIdLst>
    <p:notesMasterId r:id="rId45"/>
  </p:notesMasterIdLst>
  <p:handoutMasterIdLst>
    <p:handoutMasterId r:id="rId46"/>
  </p:handoutMasterIdLst>
  <p:sldIdLst>
    <p:sldId id="259" r:id="rId3"/>
    <p:sldId id="315" r:id="rId4"/>
    <p:sldId id="314" r:id="rId5"/>
    <p:sldId id="276" r:id="rId6"/>
    <p:sldId id="272" r:id="rId7"/>
    <p:sldId id="284" r:id="rId8"/>
    <p:sldId id="283" r:id="rId9"/>
    <p:sldId id="285" r:id="rId10"/>
    <p:sldId id="286" r:id="rId11"/>
    <p:sldId id="287" r:id="rId12"/>
    <p:sldId id="288" r:id="rId13"/>
    <p:sldId id="316" r:id="rId14"/>
    <p:sldId id="289" r:id="rId15"/>
    <p:sldId id="317" r:id="rId16"/>
    <p:sldId id="294" r:id="rId17"/>
    <p:sldId id="290" r:id="rId18"/>
    <p:sldId id="291" r:id="rId19"/>
    <p:sldId id="293" r:id="rId20"/>
    <p:sldId id="296" r:id="rId21"/>
    <p:sldId id="295" r:id="rId22"/>
    <p:sldId id="318" r:id="rId23"/>
    <p:sldId id="300" r:id="rId24"/>
    <p:sldId id="297" r:id="rId25"/>
    <p:sldId id="320" r:id="rId26"/>
    <p:sldId id="321" r:id="rId27"/>
    <p:sldId id="301" r:id="rId28"/>
    <p:sldId id="303" r:id="rId29"/>
    <p:sldId id="323" r:id="rId30"/>
    <p:sldId id="322" r:id="rId31"/>
    <p:sldId id="325" r:id="rId32"/>
    <p:sldId id="327" r:id="rId33"/>
    <p:sldId id="326" r:id="rId34"/>
    <p:sldId id="328" r:id="rId35"/>
    <p:sldId id="324" r:id="rId36"/>
    <p:sldId id="329" r:id="rId37"/>
    <p:sldId id="330" r:id="rId38"/>
    <p:sldId id="331" r:id="rId39"/>
    <p:sldId id="334" r:id="rId40"/>
    <p:sldId id="335" r:id="rId41"/>
    <p:sldId id="333" r:id="rId42"/>
    <p:sldId id="336" r:id="rId43"/>
    <p:sldId id="332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67A962A-055F-4E7A-9C82-64FD4C0C0628}">
          <p14:sldIdLst>
            <p14:sldId id="259"/>
            <p14:sldId id="315"/>
            <p14:sldId id="314"/>
            <p14:sldId id="276"/>
            <p14:sldId id="272"/>
            <p14:sldId id="284"/>
            <p14:sldId id="283"/>
            <p14:sldId id="285"/>
            <p14:sldId id="286"/>
            <p14:sldId id="287"/>
            <p14:sldId id="288"/>
            <p14:sldId id="316"/>
            <p14:sldId id="289"/>
            <p14:sldId id="317"/>
            <p14:sldId id="294"/>
            <p14:sldId id="290"/>
            <p14:sldId id="291"/>
            <p14:sldId id="293"/>
            <p14:sldId id="296"/>
            <p14:sldId id="295"/>
            <p14:sldId id="318"/>
            <p14:sldId id="300"/>
            <p14:sldId id="297"/>
            <p14:sldId id="320"/>
            <p14:sldId id="321"/>
            <p14:sldId id="301"/>
            <p14:sldId id="303"/>
            <p14:sldId id="323"/>
            <p14:sldId id="322"/>
            <p14:sldId id="325"/>
            <p14:sldId id="327"/>
            <p14:sldId id="326"/>
            <p14:sldId id="328"/>
            <p14:sldId id="324"/>
            <p14:sldId id="329"/>
            <p14:sldId id="330"/>
            <p14:sldId id="331"/>
            <p14:sldId id="334"/>
            <p14:sldId id="335"/>
            <p14:sldId id="333"/>
            <p14:sldId id="336"/>
            <p14:sldId id="3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8888"/>
    <a:srgbClr val="FF0000"/>
    <a:srgbClr val="CF0000"/>
    <a:srgbClr val="D8CF3D"/>
    <a:srgbClr val="00B858"/>
    <a:srgbClr val="DDA19F"/>
    <a:srgbClr val="483534"/>
    <a:srgbClr val="003162"/>
    <a:srgbClr val="43A243"/>
    <a:srgbClr val="0F0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8" autoAdjust="0"/>
    <p:restoredTop sz="93827" autoAdjust="0"/>
  </p:normalViewPr>
  <p:slideViewPr>
    <p:cSldViewPr snapToGrid="0" snapToObjects="1">
      <p:cViewPr varScale="1">
        <p:scale>
          <a:sx n="88" d="100"/>
          <a:sy n="88" d="100"/>
        </p:scale>
        <p:origin x="638" y="67"/>
      </p:cViewPr>
      <p:guideLst>
        <p:guide orient="horz" pos="360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2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B1905-1EEB-6545-B5E2-B70E8868255E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1A396-5F67-764F-9A9A-305152EBE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8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3F6BF-7462-9046-A2B6-90C29244BD27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7DBC5-2A13-CA47-B9EE-6017A92B6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686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97823"/>
            <a:ext cx="8082419" cy="16394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000">
                <a:solidFill>
                  <a:srgbClr val="E09E1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75258"/>
            <a:ext cx="6400800" cy="11135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2D63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53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20052"/>
            <a:ext cx="7766050" cy="94585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02499"/>
            <a:ext cx="7740650" cy="46221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440420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 flipH="1">
            <a:off x="2997200" y="6341616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EE232 Discussion </a:t>
            </a:r>
            <a:r>
              <a:rPr lang="en-US" dirty="0" smtClean="0">
                <a:solidFill>
                  <a:schemeClr val="bg1"/>
                </a:solidFill>
              </a:rPr>
              <a:t>1/26/17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0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325" y="2017295"/>
            <a:ext cx="7772400" cy="199657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2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325" y="1019341"/>
            <a:ext cx="7772400" cy="89568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rgbClr val="2D63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3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8174"/>
            <a:ext cx="3717925" cy="4346531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175125" y="1528175"/>
            <a:ext cx="3746500" cy="434653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2D637F"/>
                </a:solidFill>
              </a:defRPr>
            </a:lvl1pPr>
            <a:lvl2pPr>
              <a:defRPr sz="2000">
                <a:solidFill>
                  <a:srgbClr val="2D637F"/>
                </a:solidFill>
              </a:defRPr>
            </a:lvl2pPr>
            <a:lvl3pPr>
              <a:defRPr sz="1800">
                <a:solidFill>
                  <a:srgbClr val="2D637F"/>
                </a:solidFill>
              </a:defRPr>
            </a:lvl3pPr>
            <a:lvl4pPr>
              <a:defRPr sz="1600">
                <a:solidFill>
                  <a:srgbClr val="2D637F"/>
                </a:solidFill>
              </a:defRPr>
            </a:lvl4pPr>
            <a:lvl5pPr>
              <a:defRPr sz="1400">
                <a:solidFill>
                  <a:srgbClr val="2D63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9900" y="253402"/>
            <a:ext cx="7766050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13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29789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358775"/>
            <a:ext cx="5486400" cy="3371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296527"/>
            <a:ext cx="5486400" cy="4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5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41995"/>
            <a:ext cx="3008313" cy="4049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1041995"/>
            <a:ext cx="4537075" cy="365700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31651"/>
            <a:ext cx="3008313" cy="31673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16782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E09E1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797031" y="312434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D637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9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217" y="2607429"/>
            <a:ext cx="8433468" cy="85499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217" y="3542633"/>
            <a:ext cx="8433469" cy="623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8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524" y="3832058"/>
            <a:ext cx="8421687" cy="1154363"/>
          </a:xfrm>
          <a:prstGeom prst="rect">
            <a:avLst/>
          </a:prstGeom>
        </p:spPr>
        <p:txBody>
          <a:bodyPr anchor="t"/>
          <a:lstStyle>
            <a:lvl1pPr algn="l">
              <a:defRPr sz="50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523" y="3275263"/>
            <a:ext cx="8421687" cy="5567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8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6217" y="3581594"/>
            <a:ext cx="8229600" cy="19128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  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6217" y="2607429"/>
            <a:ext cx="8433468" cy="85499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735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248400"/>
            <a:ext cx="9144000" cy="609599"/>
          </a:xfrm>
          <a:prstGeom prst="rect">
            <a:avLst/>
          </a:prstGeom>
          <a:solidFill>
            <a:srgbClr val="0031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67368" y="53072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5259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Project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8079"/>
            <a:ext cx="8229600" cy="2526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274508" y="0"/>
            <a:ext cx="2869492" cy="23795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16649" y="6330360"/>
            <a:ext cx="1383552" cy="42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6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81" r:id="rId5"/>
    <p:sldLayoutId id="2147483649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E09E19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2D637F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D637F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2D637F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2D637F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2D637F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503" y="-979"/>
            <a:ext cx="9170503" cy="6858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32368" y="5541909"/>
            <a:ext cx="9170736" cy="13300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9048" y="6019295"/>
            <a:ext cx="1745673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6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FFFFFF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FFFFFF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FFFF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FFFFFF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FFFFFF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 we will do another tutorial example together to continue introduction to </a:t>
            </a:r>
            <a:r>
              <a:rPr lang="en-US" dirty="0" err="1" smtClean="0"/>
              <a:t>Lumerical</a:t>
            </a:r>
            <a:r>
              <a:rPr lang="en-US" dirty="0" smtClean="0"/>
              <a:t> FDTD software.</a:t>
            </a:r>
          </a:p>
          <a:p>
            <a:pPr lvl="1"/>
            <a:r>
              <a:rPr lang="en-US" dirty="0" smtClean="0"/>
              <a:t>Task #1: Tune the resonance frequency of a gold </a:t>
            </a:r>
            <a:r>
              <a:rPr lang="en-US" dirty="0" err="1" smtClean="0"/>
              <a:t>nanobar</a:t>
            </a:r>
            <a:r>
              <a:rPr lang="en-US" dirty="0" smtClean="0"/>
              <a:t> using the parametric sweep feature of </a:t>
            </a:r>
            <a:r>
              <a:rPr lang="en-US" dirty="0" err="1" smtClean="0"/>
              <a:t>Lumerical</a:t>
            </a:r>
            <a:r>
              <a:rPr lang="en-US" dirty="0" smtClean="0"/>
              <a:t> FDTD.</a:t>
            </a:r>
          </a:p>
          <a:p>
            <a:pPr lvl="1"/>
            <a:r>
              <a:rPr lang="en-US" dirty="0" smtClean="0"/>
              <a:t>Task #2: Calculate the Q-factor of the resonant mode</a:t>
            </a:r>
          </a:p>
          <a:p>
            <a:r>
              <a:rPr lang="en-US" dirty="0" smtClean="0"/>
              <a:t>Next week: Begin discussing waveguide simulations</a:t>
            </a:r>
          </a:p>
        </p:txBody>
      </p:sp>
    </p:spTree>
    <p:extLst>
      <p:ext uri="{BB962C8B-B14F-4D97-AF65-F5344CB8AC3E}">
        <p14:creationId xmlns:p14="http://schemas.microsoft.com/office/powerpoint/2010/main" val="2118838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simulation window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76" y="885896"/>
            <a:ext cx="7713118" cy="549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8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simulation window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" y="889450"/>
            <a:ext cx="7058025" cy="502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13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mesh refinement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create a simulation window and edit the properties:</a:t>
            </a:r>
          </a:p>
          <a:p>
            <a:pPr lvl="1"/>
            <a:r>
              <a:rPr lang="en-US" b="1" i="1" dirty="0" smtClean="0"/>
              <a:t>Simulation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i="1" dirty="0" smtClean="0">
                <a:sym typeface="Wingdings" panose="05000000000000000000" pitchFamily="2" charset="2"/>
              </a:rPr>
              <a:t>Mesh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Right click on </a:t>
            </a:r>
            <a:r>
              <a:rPr lang="en-US" b="1" i="1" dirty="0" smtClean="0">
                <a:sym typeface="Wingdings" panose="05000000000000000000" pitchFamily="2" charset="2"/>
              </a:rPr>
              <a:t>mesh </a:t>
            </a:r>
            <a:r>
              <a:rPr lang="en-US" dirty="0" smtClean="0">
                <a:sym typeface="Wingdings" panose="05000000000000000000" pitchFamily="2" charset="2"/>
              </a:rPr>
              <a:t>in Objects Tree; select </a:t>
            </a:r>
            <a:r>
              <a:rPr lang="en-US" b="1" i="1" dirty="0" smtClean="0">
                <a:sym typeface="Wingdings" panose="05000000000000000000" pitchFamily="2" charset="2"/>
              </a:rPr>
              <a:t>Edit object</a:t>
            </a:r>
            <a:endParaRPr lang="en-US" b="1" i="1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5160" b="45033"/>
          <a:stretch/>
        </p:blipFill>
        <p:spPr>
          <a:xfrm>
            <a:off x="1635371" y="2878604"/>
            <a:ext cx="4941276" cy="31530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57700" y="3147646"/>
            <a:ext cx="6858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92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9900" y="120052"/>
            <a:ext cx="7766050" cy="945859"/>
          </a:xfrm>
        </p:spPr>
        <p:txBody>
          <a:bodyPr/>
          <a:lstStyle/>
          <a:p>
            <a:r>
              <a:rPr lang="en-US" dirty="0"/>
              <a:t>Create mesh refinement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32" y="950722"/>
            <a:ext cx="7235304" cy="510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97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9900" y="120052"/>
            <a:ext cx="7766050" cy="945859"/>
          </a:xfrm>
        </p:spPr>
        <p:txBody>
          <a:bodyPr/>
          <a:lstStyle/>
          <a:p>
            <a:r>
              <a:rPr lang="en-US" dirty="0"/>
              <a:t>Create mesh refinement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60" y="1065911"/>
            <a:ext cx="7404858" cy="497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95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create a simulation window and edit the properties:</a:t>
            </a:r>
          </a:p>
          <a:p>
            <a:pPr lvl="1"/>
            <a:r>
              <a:rPr lang="en-US" b="1" i="1" dirty="0" smtClean="0"/>
              <a:t>Sources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i="1" dirty="0" smtClean="0">
                <a:sym typeface="Wingdings" panose="05000000000000000000" pitchFamily="2" charset="2"/>
              </a:rPr>
              <a:t>Plane wave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Right click on </a:t>
            </a:r>
            <a:r>
              <a:rPr lang="en-US" b="1" i="1" dirty="0" smtClean="0">
                <a:sym typeface="Wingdings" panose="05000000000000000000" pitchFamily="2" charset="2"/>
              </a:rPr>
              <a:t>source </a:t>
            </a:r>
            <a:r>
              <a:rPr lang="en-US" dirty="0" smtClean="0">
                <a:sym typeface="Wingdings" panose="05000000000000000000" pitchFamily="2" charset="2"/>
              </a:rPr>
              <a:t>in Objects Tree; select </a:t>
            </a:r>
            <a:r>
              <a:rPr lang="en-US" b="1" i="1" dirty="0" smtClean="0">
                <a:sym typeface="Wingdings" panose="05000000000000000000" pitchFamily="2" charset="2"/>
              </a:rPr>
              <a:t>Edit object</a:t>
            </a:r>
            <a:endParaRPr lang="en-US" b="1" i="1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2004" b="45033"/>
          <a:stretch/>
        </p:blipFill>
        <p:spPr>
          <a:xfrm>
            <a:off x="1635370" y="2878604"/>
            <a:ext cx="6391029" cy="31530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63871" y="3147646"/>
            <a:ext cx="6858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75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source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5881"/>
          <a:stretch/>
        </p:blipFill>
        <p:spPr>
          <a:xfrm>
            <a:off x="374364" y="1065911"/>
            <a:ext cx="8783709" cy="413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12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source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6422" b="37243"/>
          <a:stretch/>
        </p:blipFill>
        <p:spPr>
          <a:xfrm>
            <a:off x="1178114" y="861194"/>
            <a:ext cx="6853119" cy="508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4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</a:t>
            </a:r>
            <a:r>
              <a:rPr lang="en-US" dirty="0" smtClean="0"/>
              <a:t>source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320" y="805218"/>
            <a:ext cx="6287210" cy="54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06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field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create a simulation window and edit the properties:</a:t>
            </a:r>
          </a:p>
          <a:p>
            <a:pPr lvl="1"/>
            <a:r>
              <a:rPr lang="en-US" b="1" i="1" dirty="0" smtClean="0"/>
              <a:t>Monitors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i="1" dirty="0" smtClean="0">
                <a:sym typeface="Wingdings" panose="05000000000000000000" pitchFamily="2" charset="2"/>
              </a:rPr>
              <a:t>Frequency-domain field and power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Right click on </a:t>
            </a:r>
            <a:r>
              <a:rPr lang="en-US" b="1" i="1" dirty="0" err="1" smtClean="0">
                <a:sym typeface="Wingdings" panose="05000000000000000000" pitchFamily="2" charset="2"/>
              </a:rPr>
              <a:t>DFTMonitor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in Objects Tree; select </a:t>
            </a:r>
            <a:r>
              <a:rPr lang="en-US" b="1" i="1" dirty="0" smtClean="0">
                <a:sym typeface="Wingdings" panose="05000000000000000000" pitchFamily="2" charset="2"/>
              </a:rPr>
              <a:t>Edit object</a:t>
            </a:r>
            <a:endParaRPr lang="en-US" b="1" i="1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2004" b="45033"/>
          <a:stretch/>
        </p:blipFill>
        <p:spPr>
          <a:xfrm>
            <a:off x="1635370" y="2878604"/>
            <a:ext cx="6391029" cy="31530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87746" y="3147646"/>
            <a:ext cx="6858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61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Optimizing gold </a:t>
            </a:r>
            <a:r>
              <a:rPr lang="en-US" dirty="0" err="1"/>
              <a:t>nanobar</a:t>
            </a:r>
            <a:r>
              <a:rPr lang="en-US" dirty="0"/>
              <a:t> resonance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28" y="1446663"/>
            <a:ext cx="4393228" cy="4595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92590" y="1446663"/>
                <a:ext cx="4339988" cy="230832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Gold </a:t>
                </a:r>
                <a:r>
                  <a:rPr lang="en-US" dirty="0" err="1" smtClean="0"/>
                  <a:t>nanobars</a:t>
                </a:r>
                <a:r>
                  <a:rPr lang="en-US" dirty="0" smtClean="0"/>
                  <a:t> behave like dipole antennas and resonantly scatter light.</a:t>
                </a:r>
              </a:p>
              <a:p>
                <a:endParaRPr lang="en-US" dirty="0"/>
              </a:p>
              <a:p>
                <a:r>
                  <a:rPr lang="en-US" dirty="0" smtClean="0"/>
                  <a:t>Resonance length is roughly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 smtClean="0"/>
                  <a:t> (same as dipole antenna) but typically smaller than this because of kinetic inductance </a:t>
                </a:r>
                <a:br>
                  <a:rPr lang="en-US" dirty="0" smtClean="0"/>
                </a:br>
                <a:r>
                  <a:rPr lang="en-US" dirty="0" smtClean="0"/>
                  <a:t>(i.e. electron lags behind</a:t>
                </a:r>
                <a:br>
                  <a:rPr lang="en-US" dirty="0" smtClean="0"/>
                </a:br>
                <a:r>
                  <a:rPr lang="en-US" dirty="0" smtClean="0"/>
                  <a:t>field causing the “</a:t>
                </a:r>
                <a:r>
                  <a:rPr lang="en-US" dirty="0" err="1" smtClean="0"/>
                  <a:t>plasmonic</a:t>
                </a:r>
                <a:r>
                  <a:rPr lang="en-US" dirty="0" smtClean="0"/>
                  <a:t>” effect).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590" y="1446663"/>
                <a:ext cx="4339988" cy="2308324"/>
              </a:xfrm>
              <a:prstGeom prst="rect">
                <a:avLst/>
              </a:prstGeom>
              <a:blipFill>
                <a:blip r:embed="rId3"/>
                <a:stretch>
                  <a:fillRect l="-1120" t="-1050" b="-2887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15122"/>
          <a:stretch/>
        </p:blipFill>
        <p:spPr>
          <a:xfrm>
            <a:off x="4434811" y="5435291"/>
            <a:ext cx="4191000" cy="30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29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field monitor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27" y="1078741"/>
            <a:ext cx="3982981" cy="36024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1194" y="3279419"/>
            <a:ext cx="1269242" cy="2792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925" y="1598424"/>
            <a:ext cx="4803901" cy="3082758"/>
          </a:xfrm>
          <a:prstGeom prst="rect">
            <a:avLst/>
          </a:prstGeom>
        </p:spPr>
      </p:pic>
      <p:cxnSp>
        <p:nvCxnSpPr>
          <p:cNvPr id="9" name="Straight Arrow Connector 8"/>
          <p:cNvCxnSpPr>
            <a:endCxn id="5" idx="2"/>
          </p:cNvCxnSpPr>
          <p:nvPr/>
        </p:nvCxnSpPr>
        <p:spPr>
          <a:xfrm flipV="1">
            <a:off x="975815" y="3558652"/>
            <a:ext cx="0" cy="4810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506036" y="3292203"/>
            <a:ext cx="2604448" cy="266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782101" y="3558652"/>
            <a:ext cx="0" cy="4810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502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field monitor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723900"/>
            <a:ext cx="59817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64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movie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create a simulation window and edit the properties:</a:t>
            </a:r>
          </a:p>
          <a:p>
            <a:pPr lvl="1"/>
            <a:r>
              <a:rPr lang="en-US" b="1" i="1" dirty="0" smtClean="0"/>
              <a:t>Monitors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i="1" dirty="0" smtClean="0">
                <a:sym typeface="Wingdings" panose="05000000000000000000" pitchFamily="2" charset="2"/>
              </a:rPr>
              <a:t>Movie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Right click on </a:t>
            </a:r>
            <a:r>
              <a:rPr lang="en-US" b="1" i="1" dirty="0" err="1" smtClean="0">
                <a:sym typeface="Wingdings" panose="05000000000000000000" pitchFamily="2" charset="2"/>
              </a:rPr>
              <a:t>MovieMonitor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in Objects Tree; select </a:t>
            </a:r>
            <a:r>
              <a:rPr lang="en-US" b="1" i="1" dirty="0" smtClean="0">
                <a:sym typeface="Wingdings" panose="05000000000000000000" pitchFamily="2" charset="2"/>
              </a:rPr>
              <a:t>Edit object</a:t>
            </a:r>
            <a:endParaRPr lang="en-US" b="1" i="1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2004" b="45033"/>
          <a:stretch/>
        </p:blipFill>
        <p:spPr>
          <a:xfrm>
            <a:off x="1635370" y="2878604"/>
            <a:ext cx="6391029" cy="31530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87746" y="3147646"/>
            <a:ext cx="6858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0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movie monitor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774" y="1065910"/>
            <a:ext cx="6634802" cy="477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02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transmission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create a simulation window and edit the properties:</a:t>
            </a:r>
          </a:p>
          <a:p>
            <a:pPr lvl="1"/>
            <a:r>
              <a:rPr lang="en-US" b="1" i="1" dirty="0" smtClean="0"/>
              <a:t>Analysis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i="1" dirty="0" smtClean="0">
                <a:sym typeface="Wingdings" panose="05000000000000000000" pitchFamily="2" charset="2"/>
              </a:rPr>
              <a:t>Optical Power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Select </a:t>
            </a:r>
            <a:r>
              <a:rPr lang="en-US" b="1" i="1" dirty="0" smtClean="0">
                <a:sym typeface="Wingdings" panose="05000000000000000000" pitchFamily="2" charset="2"/>
              </a:rPr>
              <a:t>Transmission box </a:t>
            </a:r>
            <a:r>
              <a:rPr lang="en-US" dirty="0" smtClean="0">
                <a:sym typeface="Wingdings" panose="05000000000000000000" pitchFamily="2" charset="2"/>
              </a:rPr>
              <a:t>and hit Insert</a:t>
            </a:r>
            <a:endParaRPr lang="en-US" b="1" i="1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5160" b="45033"/>
          <a:stretch/>
        </p:blipFill>
        <p:spPr>
          <a:xfrm>
            <a:off x="291531" y="2671600"/>
            <a:ext cx="4941276" cy="31530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88014" y="2940642"/>
            <a:ext cx="6858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504" y="2519900"/>
            <a:ext cx="3422722" cy="364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49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transmission box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43177" b="27384"/>
          <a:stretch/>
        </p:blipFill>
        <p:spPr>
          <a:xfrm>
            <a:off x="1056777" y="1065911"/>
            <a:ext cx="6592295" cy="50284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76754" y="2499360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 (um) = 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56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97" y="1416091"/>
            <a:ext cx="8443339" cy="4561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26274"/>
            <a:ext cx="7740650" cy="4622103"/>
          </a:xfrm>
        </p:spPr>
        <p:txBody>
          <a:bodyPr/>
          <a:lstStyle/>
          <a:p>
            <a:r>
              <a:rPr lang="en-US" dirty="0" smtClean="0"/>
              <a:t>Click the </a:t>
            </a:r>
            <a:r>
              <a:rPr lang="en-US" b="1" i="1" dirty="0" smtClean="0"/>
              <a:t>Run </a:t>
            </a:r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91008" y="1469725"/>
            <a:ext cx="6858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5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36101"/>
          <a:stretch/>
        </p:blipFill>
        <p:spPr>
          <a:xfrm>
            <a:off x="752475" y="1986176"/>
            <a:ext cx="7639050" cy="45647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 transmission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Right-click </a:t>
            </a:r>
            <a:r>
              <a:rPr lang="en-US" b="1" i="1" dirty="0" err="1" smtClean="0"/>
              <a:t>trans_box</a:t>
            </a:r>
            <a:r>
              <a:rPr lang="en-US" b="1" i="1" dirty="0" smtClean="0"/>
              <a:t> </a:t>
            </a:r>
            <a:r>
              <a:rPr lang="en-US" b="1" i="1" dirty="0" smtClean="0">
                <a:sym typeface="Wingdings" panose="05000000000000000000" pitchFamily="2" charset="2"/>
              </a:rPr>
              <a:t> visualize  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Select </a:t>
            </a:r>
            <a:r>
              <a:rPr lang="en-US" b="1" i="1" dirty="0" smtClean="0">
                <a:sym typeface="Wingdings" panose="05000000000000000000" pitchFamily="2" charset="2"/>
              </a:rPr>
              <a:t>Abs </a:t>
            </a:r>
            <a:r>
              <a:rPr lang="en-US" dirty="0" smtClean="0">
                <a:sym typeface="Wingdings" panose="05000000000000000000" pitchFamily="2" charset="2"/>
              </a:rPr>
              <a:t>for the </a:t>
            </a:r>
            <a:r>
              <a:rPr lang="en-US" i="1" dirty="0" smtClean="0">
                <a:sym typeface="Wingdings" panose="05000000000000000000" pitchFamily="2" charset="2"/>
              </a:rPr>
              <a:t>Scalar Operation</a:t>
            </a:r>
            <a:endParaRPr lang="en-US" i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104263" y="6000097"/>
            <a:ext cx="0" cy="3509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752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 transmission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Transmission box measures net power that leaves the box.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nanobar</a:t>
            </a:r>
            <a:r>
              <a:rPr lang="en-US" dirty="0" smtClean="0"/>
              <a:t> absorbs energy and therefore the net power is negative because of loss.</a:t>
            </a:r>
          </a:p>
          <a:p>
            <a:r>
              <a:rPr lang="en-US" dirty="0" smtClean="0"/>
              <a:t>We observe resonance peak close to 950nm. Let’s try to optimize </a:t>
            </a:r>
            <a:r>
              <a:rPr lang="en-US" dirty="0" err="1" smtClean="0"/>
              <a:t>nanobar</a:t>
            </a:r>
            <a:r>
              <a:rPr lang="en-US" dirty="0" smtClean="0"/>
              <a:t> length to push the resonance closer to 800nm</a:t>
            </a:r>
          </a:p>
        </p:txBody>
      </p:sp>
    </p:spTree>
    <p:extLst>
      <p:ext uri="{BB962C8B-B14F-4D97-AF65-F5344CB8AC3E}">
        <p14:creationId xmlns:p14="http://schemas.microsoft.com/office/powerpoint/2010/main" val="13715689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sweep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fine-tune the </a:t>
            </a:r>
            <a:r>
              <a:rPr lang="en-US" dirty="0" err="1" smtClean="0"/>
              <a:t>nanobar</a:t>
            </a:r>
            <a:r>
              <a:rPr lang="en-US" dirty="0" smtClean="0"/>
              <a:t> length so that resonance peak occurs closer to 800nm.</a:t>
            </a:r>
          </a:p>
          <a:p>
            <a:r>
              <a:rPr lang="en-US" dirty="0" smtClean="0"/>
              <a:t>Click the icon </a:t>
            </a:r>
            <a:r>
              <a:rPr lang="en-US" b="1" i="1" dirty="0" smtClean="0"/>
              <a:t>Create New Parameter</a:t>
            </a:r>
            <a:br>
              <a:rPr lang="en-US" b="1" i="1" dirty="0" smtClean="0"/>
            </a:br>
            <a:r>
              <a:rPr lang="en-US" b="1" i="1" dirty="0" smtClean="0"/>
              <a:t>Sweep </a:t>
            </a:r>
            <a:r>
              <a:rPr lang="en-US" dirty="0" smtClean="0"/>
              <a:t>in the </a:t>
            </a:r>
            <a:r>
              <a:rPr lang="en-US" i="1" dirty="0" smtClean="0"/>
              <a:t>Optimizations and</a:t>
            </a:r>
            <a:br>
              <a:rPr lang="en-US" i="1" dirty="0" smtClean="0"/>
            </a:br>
            <a:r>
              <a:rPr lang="en-US" i="1" dirty="0" smtClean="0"/>
              <a:t>Sweeps </a:t>
            </a:r>
            <a:r>
              <a:rPr lang="en-US" dirty="0" smtClean="0"/>
              <a:t>toolbar</a:t>
            </a:r>
            <a:r>
              <a:rPr lang="en-US" i="1" dirty="0" smtClean="0"/>
              <a:t>.</a:t>
            </a:r>
          </a:p>
          <a:p>
            <a:r>
              <a:rPr lang="en-US" dirty="0" smtClean="0"/>
              <a:t>Right-click </a:t>
            </a:r>
            <a:r>
              <a:rPr lang="en-US" b="1" i="1" dirty="0" smtClean="0"/>
              <a:t>sweep </a:t>
            </a:r>
            <a:r>
              <a:rPr lang="en-US" dirty="0" smtClean="0"/>
              <a:t>and click </a:t>
            </a:r>
            <a:r>
              <a:rPr lang="en-US" b="1" i="1" dirty="0" smtClean="0"/>
              <a:t>Edit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5594" t="45292"/>
          <a:stretch/>
        </p:blipFill>
        <p:spPr>
          <a:xfrm>
            <a:off x="5732059" y="2115507"/>
            <a:ext cx="3175521" cy="38456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69234" y="3082834"/>
            <a:ext cx="470263" cy="154141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24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Optimizing gold </a:t>
            </a:r>
            <a:r>
              <a:rPr lang="en-US" dirty="0" err="1" smtClean="0"/>
              <a:t>nanobar</a:t>
            </a:r>
            <a:r>
              <a:rPr lang="en-US" dirty="0" smtClean="0"/>
              <a:t> resonance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7805" y="1929911"/>
            <a:ext cx="2684308" cy="2719784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58788" y="155700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2839484" y="3087007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51936" y="3037175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PML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545875" y="1827890"/>
            <a:ext cx="51456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Lumerical</a:t>
            </a:r>
            <a:r>
              <a:rPr lang="en-US" dirty="0" smtClean="0"/>
              <a:t> FDTD, we would like to optimize the </a:t>
            </a:r>
            <a:br>
              <a:rPr lang="en-US" dirty="0" smtClean="0"/>
            </a:br>
            <a:r>
              <a:rPr lang="en-US" dirty="0" smtClean="0"/>
              <a:t>length of a gold </a:t>
            </a:r>
            <a:r>
              <a:rPr lang="en-US" dirty="0" err="1" smtClean="0"/>
              <a:t>nanobar</a:t>
            </a:r>
            <a:r>
              <a:rPr lang="en-US" dirty="0" smtClean="0"/>
              <a:t> such that the resonance</a:t>
            </a:r>
            <a:br>
              <a:rPr lang="en-US" dirty="0" smtClean="0"/>
            </a:br>
            <a:r>
              <a:rPr lang="en-US" dirty="0" smtClean="0"/>
              <a:t>wavelength of the </a:t>
            </a:r>
            <a:r>
              <a:rPr lang="en-US" dirty="0" err="1" smtClean="0"/>
              <a:t>nanobar</a:t>
            </a:r>
            <a:r>
              <a:rPr lang="en-US" dirty="0" smtClean="0"/>
              <a:t> is roughly 800nm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545875" y="2890535"/>
            <a:ext cx="5706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We will use broadband plane wave source to excite</a:t>
            </a:r>
            <a:br>
              <a:rPr lang="en-US" dirty="0" smtClean="0"/>
            </a:br>
            <a:r>
              <a:rPr lang="en-US" dirty="0" smtClean="0"/>
              <a:t>the gold </a:t>
            </a:r>
            <a:r>
              <a:rPr lang="en-US" dirty="0" err="1" smtClean="0"/>
              <a:t>nanobar</a:t>
            </a:r>
            <a:r>
              <a:rPr lang="en-US" dirty="0" smtClean="0"/>
              <a:t> embedded in air medium.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Computational domain will be terminated by PML</a:t>
            </a:r>
            <a:br>
              <a:rPr lang="en-US" dirty="0" smtClean="0"/>
            </a:br>
            <a:r>
              <a:rPr lang="en-US" dirty="0" smtClean="0"/>
              <a:t>on all sides</a:t>
            </a:r>
            <a:endParaRPr lang="en-US" dirty="0"/>
          </a:p>
          <a:p>
            <a:endParaRPr lang="en-US" dirty="0"/>
          </a:p>
        </p:txBody>
      </p:sp>
      <p:sp>
        <p:nvSpPr>
          <p:cNvPr id="26" name="Cube 25"/>
          <p:cNvSpPr/>
          <p:nvPr/>
        </p:nvSpPr>
        <p:spPr>
          <a:xfrm rot="16200000">
            <a:off x="1507224" y="2438028"/>
            <a:ext cx="354842" cy="1910687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645747" y="2638365"/>
            <a:ext cx="199585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59983" y="2441178"/>
            <a:ext cx="1995853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36927" y="2233482"/>
            <a:ext cx="199585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675164" y="2251258"/>
            <a:ext cx="0" cy="7212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335732" y="468272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PML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329138" y="3289803"/>
            <a:ext cx="734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nanobar</a:t>
            </a:r>
            <a:endParaRPr lang="en-US" b="1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807199" y="3674309"/>
            <a:ext cx="1825581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313332" y="3677883"/>
            <a:ext cx="592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length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037987" y="1881926"/>
            <a:ext cx="127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Plane wave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83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25" grpId="0"/>
      <p:bldP spid="33" grpId="0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sweep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55" y="894631"/>
            <a:ext cx="6969386" cy="52127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71360" y="1846217"/>
            <a:ext cx="740229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71359" y="3824394"/>
            <a:ext cx="740229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970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933" y="1202499"/>
            <a:ext cx="2847975" cy="3571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sweep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</a:t>
            </a:r>
            <a:r>
              <a:rPr lang="en-US" b="1" i="1" dirty="0" smtClean="0"/>
              <a:t>Run</a:t>
            </a:r>
            <a:r>
              <a:rPr lang="en-US" dirty="0" smtClean="0"/>
              <a:t> icon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58089" y="1466490"/>
            <a:ext cx="441708" cy="4714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720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 parameter sweep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Right click </a:t>
            </a:r>
            <a:r>
              <a:rPr lang="en-US" b="1" i="1" dirty="0" smtClean="0"/>
              <a:t>Sweep</a:t>
            </a:r>
            <a:r>
              <a:rPr lang="en-US" dirty="0" smtClean="0"/>
              <a:t>, select </a:t>
            </a:r>
            <a:r>
              <a:rPr lang="en-US" b="1" i="1" dirty="0" smtClean="0"/>
              <a:t>Visualize </a:t>
            </a:r>
            <a:r>
              <a:rPr lang="en-US" b="1" i="1" dirty="0" smtClean="0">
                <a:sym typeface="Wingdings" panose="05000000000000000000" pitchFamily="2" charset="2"/>
              </a:rPr>
              <a:t> Absorption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Select </a:t>
            </a:r>
            <a:r>
              <a:rPr lang="en-US" b="1" i="1" dirty="0" smtClean="0">
                <a:sym typeface="Wingdings" panose="05000000000000000000" pitchFamily="2" charset="2"/>
              </a:rPr>
              <a:t>Abs </a:t>
            </a:r>
            <a:r>
              <a:rPr lang="en-US" dirty="0" smtClean="0">
                <a:sym typeface="Wingdings" panose="05000000000000000000" pitchFamily="2" charset="2"/>
              </a:rPr>
              <a:t>for scalar operation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33728"/>
          <a:stretch/>
        </p:blipFill>
        <p:spPr>
          <a:xfrm>
            <a:off x="851089" y="1989796"/>
            <a:ext cx="6767442" cy="422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62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 parameter sweep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Nanobar</a:t>
            </a:r>
            <a:r>
              <a:rPr lang="en-US" dirty="0" smtClean="0"/>
              <a:t> length of 200nm provides resonance peak at 800nm.</a:t>
            </a:r>
          </a:p>
          <a:p>
            <a:r>
              <a:rPr lang="en-US" dirty="0" smtClean="0"/>
              <a:t>Change the </a:t>
            </a:r>
            <a:r>
              <a:rPr lang="en-US" dirty="0" err="1" smtClean="0"/>
              <a:t>nanobar</a:t>
            </a:r>
            <a:r>
              <a:rPr lang="en-US" dirty="0" smtClean="0"/>
              <a:t> geometry such that y-span is 200nm and re-run the (non-parametric sweep) simulation to analyze the field-monitor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5732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 field-monitor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Right-click </a:t>
            </a:r>
            <a:r>
              <a:rPr lang="en-US" b="1" i="1" dirty="0" err="1" smtClean="0"/>
              <a:t>nanobarField</a:t>
            </a:r>
            <a:r>
              <a:rPr lang="en-US" b="1" i="1" dirty="0" smtClean="0"/>
              <a:t> </a:t>
            </a:r>
            <a:r>
              <a:rPr lang="en-US" b="1" i="1" dirty="0" smtClean="0">
                <a:sym typeface="Wingdings" panose="05000000000000000000" pitchFamily="2" charset="2"/>
              </a:rPr>
              <a:t> visualize  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Click </a:t>
            </a:r>
            <a:r>
              <a:rPr lang="en-US" b="1" i="1" dirty="0" smtClean="0">
                <a:sym typeface="Wingdings" panose="05000000000000000000" pitchFamily="2" charset="2"/>
              </a:rPr>
              <a:t>lambda </a:t>
            </a:r>
            <a:r>
              <a:rPr lang="en-US" dirty="0" smtClean="0">
                <a:sym typeface="Wingdings" panose="05000000000000000000" pitchFamily="2" charset="2"/>
              </a:rPr>
              <a:t>in the </a:t>
            </a:r>
            <a:r>
              <a:rPr lang="en-US" b="1" dirty="0" smtClean="0">
                <a:sym typeface="Wingdings" panose="05000000000000000000" pitchFamily="2" charset="2"/>
              </a:rPr>
              <a:t>Parameters </a:t>
            </a:r>
            <a:r>
              <a:rPr lang="en-US" dirty="0" smtClean="0">
                <a:sym typeface="Wingdings" panose="05000000000000000000" pitchFamily="2" charset="2"/>
              </a:rPr>
              <a:t>window.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Drag the slider until Value ~ 0.8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8431"/>
          <a:stretch/>
        </p:blipFill>
        <p:spPr>
          <a:xfrm>
            <a:off x="356690" y="2524836"/>
            <a:ext cx="6535430" cy="378796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3357349" y="2524836"/>
            <a:ext cx="3903260" cy="14603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60609" y="1924671"/>
            <a:ext cx="15856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Dipole-mode</a:t>
            </a:r>
          </a:p>
          <a:p>
            <a:r>
              <a:rPr lang="en-US" dirty="0" smtClean="0"/>
              <a:t>Field is large</a:t>
            </a:r>
            <a:br>
              <a:rPr lang="en-US" dirty="0" smtClean="0"/>
            </a:br>
            <a:r>
              <a:rPr lang="en-US" dirty="0" smtClean="0"/>
              <a:t>at both ends</a:t>
            </a:r>
            <a:br>
              <a:rPr lang="en-US" dirty="0" smtClean="0"/>
            </a:br>
            <a:r>
              <a:rPr lang="en-US" dirty="0" smtClean="0"/>
              <a:t>of the </a:t>
            </a:r>
            <a:r>
              <a:rPr lang="en-US" dirty="0" err="1" smtClean="0"/>
              <a:t>nanobar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0047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Movie monitor</a:t>
            </a:r>
            <a:endParaRPr lang="en-US" dirty="0"/>
          </a:p>
        </p:txBody>
      </p:sp>
      <p:pic>
        <p:nvPicPr>
          <p:cNvPr id="4" name="Discussion 1b_mov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6369" y="866633"/>
            <a:ext cx="6737445" cy="505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9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Q-factor of resonance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51625"/>
          <a:stretch/>
        </p:blipFill>
        <p:spPr>
          <a:xfrm>
            <a:off x="752475" y="1065911"/>
            <a:ext cx="7639050" cy="34787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10436" y="4932270"/>
                <a:ext cx="4722126" cy="859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380 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𝑇𝐻𝑧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𝑇𝐻𝑧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=6.3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436" y="4932270"/>
                <a:ext cx="4722126" cy="8592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3138985" y="2920621"/>
            <a:ext cx="1433015" cy="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07139" y="2520100"/>
                <a:ext cx="3446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Δf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139" y="2520100"/>
                <a:ext cx="344646" cy="369332"/>
              </a:xfrm>
              <a:prstGeom prst="rect">
                <a:avLst/>
              </a:prstGeom>
              <a:blipFill>
                <a:blip r:embed="rId4"/>
                <a:stretch>
                  <a:fillRect l="-21429" r="-23214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93916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Q-factor of resonance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 ambiguous if we measure the Q-factor in the time domain.</a:t>
            </a:r>
          </a:p>
          <a:p>
            <a:r>
              <a:rPr lang="en-US" dirty="0" smtClean="0"/>
              <a:t>Recall for a general “cavity”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Therefore if we plot the field energy on dB scale we can take the linear slope of the line (m) and relate it to Q as: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26888" y="2433954"/>
                <a:ext cx="2501069" cy="475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88" y="2433954"/>
                <a:ext cx="2501069" cy="475451"/>
              </a:xfrm>
              <a:prstGeom prst="rect">
                <a:avLst/>
              </a:prstGeom>
              <a:blipFill>
                <a:blip r:embed="rId2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26887" y="2916332"/>
                <a:ext cx="5897512" cy="814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10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10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−10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87" y="2916332"/>
                <a:ext cx="5897512" cy="8144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76325" y="4897532"/>
                <a:ext cx="2917016" cy="7224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=−10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325" y="4897532"/>
                <a:ext cx="2917016" cy="7224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2768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time monitor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2600" y="1202499"/>
            <a:ext cx="7740650" cy="4622103"/>
          </a:xfrm>
        </p:spPr>
        <p:txBody>
          <a:bodyPr/>
          <a:lstStyle/>
          <a:p>
            <a:r>
              <a:rPr lang="en-US" dirty="0" smtClean="0"/>
              <a:t>To create a simulation window and edit the properties:</a:t>
            </a:r>
          </a:p>
          <a:p>
            <a:pPr lvl="1"/>
            <a:r>
              <a:rPr lang="en-US" b="1" i="1" dirty="0" smtClean="0"/>
              <a:t>Monitors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i="1" dirty="0" smtClean="0">
                <a:sym typeface="Wingdings" panose="05000000000000000000" pitchFamily="2" charset="2"/>
              </a:rPr>
              <a:t>Field time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Right click on </a:t>
            </a:r>
            <a:r>
              <a:rPr lang="en-US" b="1" i="1" dirty="0" err="1" smtClean="0">
                <a:sym typeface="Wingdings" panose="05000000000000000000" pitchFamily="2" charset="2"/>
              </a:rPr>
              <a:t>TimeMonitor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in Objects Tree; select </a:t>
            </a:r>
            <a:r>
              <a:rPr lang="en-US" b="1" i="1" dirty="0" smtClean="0">
                <a:sym typeface="Wingdings" panose="05000000000000000000" pitchFamily="2" charset="2"/>
              </a:rPr>
              <a:t>Edit object</a:t>
            </a:r>
            <a:endParaRPr lang="en-US" b="1" i="1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42004" b="45033"/>
          <a:stretch/>
        </p:blipFill>
        <p:spPr>
          <a:xfrm>
            <a:off x="1635370" y="2878604"/>
            <a:ext cx="6391029" cy="31530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87746" y="3147646"/>
            <a:ext cx="6858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785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time monitor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1065911"/>
            <a:ext cx="5589833" cy="508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92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‘</a:t>
            </a:r>
            <a:r>
              <a:rPr lang="en-US" dirty="0" err="1" smtClean="0"/>
              <a:t>nanobar</a:t>
            </a:r>
            <a:r>
              <a:rPr lang="en-US" dirty="0" smtClean="0"/>
              <a:t>’ geometry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create a rectangle consisting of gold.</a:t>
            </a:r>
          </a:p>
          <a:p>
            <a:r>
              <a:rPr lang="en-US" dirty="0" smtClean="0"/>
              <a:t>To create a rectangle and edit the properties:</a:t>
            </a:r>
          </a:p>
          <a:p>
            <a:pPr lvl="1"/>
            <a:r>
              <a:rPr lang="en-US" b="1" i="1" dirty="0" smtClean="0"/>
              <a:t>Structures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i="1" dirty="0" smtClean="0">
                <a:sym typeface="Wingdings" panose="05000000000000000000" pitchFamily="2" charset="2"/>
              </a:rPr>
              <a:t>Rectangle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Right click on </a:t>
            </a:r>
            <a:r>
              <a:rPr lang="en-US" b="1" i="1" dirty="0" smtClean="0">
                <a:sym typeface="Wingdings" panose="05000000000000000000" pitchFamily="2" charset="2"/>
              </a:rPr>
              <a:t>rectangle </a:t>
            </a:r>
            <a:r>
              <a:rPr lang="en-US" dirty="0" smtClean="0">
                <a:sym typeface="Wingdings" panose="05000000000000000000" pitchFamily="2" charset="2"/>
              </a:rPr>
              <a:t>in Objects Tree; select </a:t>
            </a:r>
            <a:r>
              <a:rPr lang="en-US" b="1" i="1" dirty="0" smtClean="0">
                <a:sym typeface="Wingdings" panose="05000000000000000000" pitchFamily="2" charset="2"/>
              </a:rPr>
              <a:t>Edit object</a:t>
            </a:r>
            <a:endParaRPr lang="en-US" b="1" i="1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5160" b="45033"/>
          <a:stretch/>
        </p:blipFill>
        <p:spPr>
          <a:xfrm>
            <a:off x="1635371" y="2878604"/>
            <a:ext cx="4941276" cy="31530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92569" y="3147646"/>
            <a:ext cx="6858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674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Analyze time-domain result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simulation</a:t>
            </a:r>
          </a:p>
          <a:p>
            <a:r>
              <a:rPr lang="en-US" dirty="0" smtClean="0"/>
              <a:t>Right-click </a:t>
            </a:r>
            <a:r>
              <a:rPr lang="en-US" b="1" i="1" dirty="0" err="1" smtClean="0"/>
              <a:t>timeMonitor</a:t>
            </a:r>
            <a:r>
              <a:rPr lang="en-US" b="1" i="1" dirty="0" smtClean="0">
                <a:sym typeface="Wingdings" panose="05000000000000000000" pitchFamily="2" charset="2"/>
              </a:rPr>
              <a:t> Visualize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2778"/>
          <a:stretch/>
        </p:blipFill>
        <p:spPr>
          <a:xfrm>
            <a:off x="1197402" y="2293516"/>
            <a:ext cx="6813834" cy="431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712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32778"/>
          <a:stretch/>
        </p:blipFill>
        <p:spPr>
          <a:xfrm>
            <a:off x="1785257" y="2708181"/>
            <a:ext cx="6557554" cy="41498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Analyze time-domain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we must linear fit the energy curve. This can be done through </a:t>
            </a:r>
            <a:r>
              <a:rPr lang="en-US" dirty="0" err="1" smtClean="0"/>
              <a:t>Lumerical</a:t>
            </a:r>
            <a:r>
              <a:rPr lang="en-US" dirty="0" smtClean="0"/>
              <a:t> scripting interface.</a:t>
            </a:r>
          </a:p>
          <a:p>
            <a:r>
              <a:rPr lang="en-US" dirty="0" smtClean="0"/>
              <a:t>Can also export data and use scripting to fit (</a:t>
            </a:r>
            <a:r>
              <a:rPr lang="en-US" dirty="0" err="1" smtClean="0"/>
              <a:t>Matlab</a:t>
            </a:r>
            <a:r>
              <a:rPr lang="en-US" dirty="0" smtClean="0"/>
              <a:t>, Python, Excel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88295" y="4319455"/>
            <a:ext cx="862148" cy="27867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331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time monitor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079" y="1065911"/>
            <a:ext cx="6981692" cy="4654461"/>
          </a:xfrm>
        </p:spPr>
      </p:pic>
      <p:sp>
        <p:nvSpPr>
          <p:cNvPr id="5" name="TextBox 4"/>
          <p:cNvSpPr txBox="1"/>
          <p:nvPr/>
        </p:nvSpPr>
        <p:spPr>
          <a:xfrm>
            <a:off x="4080682" y="3591720"/>
            <a:ext cx="1071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 = 7.5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8195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</a:t>
            </a:r>
            <a:r>
              <a:rPr lang="en-US" dirty="0" smtClean="0"/>
              <a:t>‘</a:t>
            </a:r>
            <a:r>
              <a:rPr lang="en-US" dirty="0" err="1" smtClean="0"/>
              <a:t>nanobar</a:t>
            </a:r>
            <a:r>
              <a:rPr lang="en-US" dirty="0" smtClean="0"/>
              <a:t>’ </a:t>
            </a:r>
            <a:r>
              <a:rPr lang="en-US" dirty="0"/>
              <a:t>geometry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62" y="898406"/>
            <a:ext cx="7999579" cy="523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4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</a:t>
            </a:r>
            <a:r>
              <a:rPr lang="en-US" dirty="0" smtClean="0"/>
              <a:t>‘</a:t>
            </a:r>
            <a:r>
              <a:rPr lang="en-US" dirty="0" err="1" smtClean="0"/>
              <a:t>nanobar</a:t>
            </a:r>
            <a:r>
              <a:rPr lang="en-US" dirty="0" smtClean="0"/>
              <a:t>’ </a:t>
            </a:r>
            <a:r>
              <a:rPr lang="en-US" dirty="0"/>
              <a:t>geometry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88" y="1065911"/>
            <a:ext cx="7740271" cy="496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85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simulation window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create a simulation window and edit the properties:</a:t>
            </a:r>
          </a:p>
          <a:p>
            <a:pPr lvl="1"/>
            <a:r>
              <a:rPr lang="en-US" b="1" i="1" dirty="0" smtClean="0"/>
              <a:t>Simulation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i="1" dirty="0" smtClean="0">
                <a:sym typeface="Wingdings" panose="05000000000000000000" pitchFamily="2" charset="2"/>
              </a:rPr>
              <a:t>Region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Right click on </a:t>
            </a:r>
            <a:r>
              <a:rPr lang="en-US" b="1" i="1" dirty="0" smtClean="0">
                <a:sym typeface="Wingdings" panose="05000000000000000000" pitchFamily="2" charset="2"/>
              </a:rPr>
              <a:t>FDTD </a:t>
            </a:r>
            <a:r>
              <a:rPr lang="en-US" dirty="0" smtClean="0">
                <a:sym typeface="Wingdings" panose="05000000000000000000" pitchFamily="2" charset="2"/>
              </a:rPr>
              <a:t>in Objects Tree; select </a:t>
            </a:r>
            <a:r>
              <a:rPr lang="en-US" b="1" i="1" dirty="0" smtClean="0">
                <a:sym typeface="Wingdings" panose="05000000000000000000" pitchFamily="2" charset="2"/>
              </a:rPr>
              <a:t>Edit object</a:t>
            </a:r>
            <a:endParaRPr lang="en-US" b="1" i="1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5160" b="45033"/>
          <a:stretch/>
        </p:blipFill>
        <p:spPr>
          <a:xfrm>
            <a:off x="1635371" y="2878604"/>
            <a:ext cx="4941276" cy="31530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57700" y="3147646"/>
            <a:ext cx="6858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4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simulation window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50158" b="44280"/>
          <a:stretch/>
        </p:blipFill>
        <p:spPr>
          <a:xfrm>
            <a:off x="729207" y="956730"/>
            <a:ext cx="5999139" cy="477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4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simulation window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35292" b="33172"/>
          <a:stretch/>
        </p:blipFill>
        <p:spPr>
          <a:xfrm>
            <a:off x="612017" y="848506"/>
            <a:ext cx="7030729" cy="516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9329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tuna - Presentation" id="{16EA78F3-643D-40B0-9C71-4168083B53EF}" vid="{87F37F0B-1E96-41F2-BEEC-7B181B475EA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tuna - Presentation" id="{16EA78F3-643D-40B0-9C71-4168083B53EF}" vid="{785546F2-CA2A-4530-9913-9694447CFDF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37842</TotalTime>
  <Words>705</Words>
  <Application>Microsoft Office PowerPoint</Application>
  <PresentationFormat>On-screen Show (4:3)</PresentationFormat>
  <Paragraphs>122</Paragraphs>
  <Slides>42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Cambria Math</vt:lpstr>
      <vt:lpstr>Georgia</vt:lpstr>
      <vt:lpstr>Lucida Grande</vt:lpstr>
      <vt:lpstr>Wingdings</vt:lpstr>
      <vt:lpstr>Custom Design</vt:lpstr>
      <vt:lpstr>2_Custom Design</vt:lpstr>
      <vt:lpstr>Agenda for today</vt:lpstr>
      <vt:lpstr>Optimizing gold nanobar resonance</vt:lpstr>
      <vt:lpstr>Optimizing gold nanobar resonance</vt:lpstr>
      <vt:lpstr>Create ‘nanobar’ geometry</vt:lpstr>
      <vt:lpstr>Create ‘nanobar’ geometry</vt:lpstr>
      <vt:lpstr>Create ‘nanobar’ geometry</vt:lpstr>
      <vt:lpstr>Create simulation window</vt:lpstr>
      <vt:lpstr>Create simulation window</vt:lpstr>
      <vt:lpstr>Create simulation window</vt:lpstr>
      <vt:lpstr>Create simulation window</vt:lpstr>
      <vt:lpstr>Create simulation window</vt:lpstr>
      <vt:lpstr>Create mesh refinement</vt:lpstr>
      <vt:lpstr>Create mesh refinement</vt:lpstr>
      <vt:lpstr>Create mesh refinement</vt:lpstr>
      <vt:lpstr>Create source</vt:lpstr>
      <vt:lpstr>Create source</vt:lpstr>
      <vt:lpstr>Create source</vt:lpstr>
      <vt:lpstr>Create source</vt:lpstr>
      <vt:lpstr>Create field monitor</vt:lpstr>
      <vt:lpstr>Create field monitor</vt:lpstr>
      <vt:lpstr>Create field monitor</vt:lpstr>
      <vt:lpstr>Create movie monitor</vt:lpstr>
      <vt:lpstr>Create movie monitor</vt:lpstr>
      <vt:lpstr>Create transmission box</vt:lpstr>
      <vt:lpstr>Create transmission box</vt:lpstr>
      <vt:lpstr>Run simulation</vt:lpstr>
      <vt:lpstr>Analyze transmission box</vt:lpstr>
      <vt:lpstr>Analyze transmission box</vt:lpstr>
      <vt:lpstr>Parameter sweep</vt:lpstr>
      <vt:lpstr>Parameter sweep</vt:lpstr>
      <vt:lpstr>Parameter sweep</vt:lpstr>
      <vt:lpstr>Analyze parameter sweep</vt:lpstr>
      <vt:lpstr>Analyze parameter sweep</vt:lpstr>
      <vt:lpstr>Analyze field-monitor</vt:lpstr>
      <vt:lpstr>Movie monitor</vt:lpstr>
      <vt:lpstr>Q-factor of resonance</vt:lpstr>
      <vt:lpstr>Q-factor of resonance</vt:lpstr>
      <vt:lpstr>Create time monitor</vt:lpstr>
      <vt:lpstr>Create time monitor</vt:lpstr>
      <vt:lpstr>Analyze time-domain result</vt:lpstr>
      <vt:lpstr>Analyze time-domain result</vt:lpstr>
      <vt:lpstr>Create time monitor</vt:lpstr>
    </vt:vector>
  </TitlesOfParts>
  <Company>UC Berkeley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Laurie Frasier</dc:creator>
  <cp:lastModifiedBy>Kevin Han</cp:lastModifiedBy>
  <cp:revision>785</cp:revision>
  <dcterms:created xsi:type="dcterms:W3CDTF">2013-01-15T19:08:57Z</dcterms:created>
  <dcterms:modified xsi:type="dcterms:W3CDTF">2017-01-26T02:39:52Z</dcterms:modified>
</cp:coreProperties>
</file>